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1" r:id="rId4"/>
    <p:sldId id="287" r:id="rId5"/>
    <p:sldId id="280" r:id="rId6"/>
    <p:sldId id="284" r:id="rId7"/>
    <p:sldId id="282" r:id="rId8"/>
    <p:sldId id="285" r:id="rId9"/>
    <p:sldId id="288" r:id="rId10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7FF"/>
    <a:srgbClr val="0A3665"/>
    <a:srgbClr val="FFFFFF"/>
    <a:srgbClr val="0E4A8C"/>
    <a:srgbClr val="064676"/>
    <a:srgbClr val="064473"/>
    <a:srgbClr val="0E70DC"/>
    <a:srgbClr val="1158A7"/>
    <a:srgbClr val="0097FE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084" y="96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9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6284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  <a:endParaRPr lang="en-US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ежеквартальная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справка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  <a:t/>
            </a:r>
            <a:b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III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квартале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4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48862" y="9544897"/>
            <a:ext cx="533299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квартал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131103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ОБЗОР ТЕМАТИКИ ОБРАЩЕНИЙ ГРАЖДАН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5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 flipV="1">
            <a:off x="4896000" y="3324307"/>
            <a:ext cx="1323634" cy="7928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92282" y="3856409"/>
            <a:ext cx="474726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. МЕРЫ, НАПРАВЛЕННЫЕ НА УЛУЧШЕНИЕ </a:t>
            </a:r>
            <a: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5156293" y="4301804"/>
            <a:ext cx="1066385" cy="11720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22678" y="4071109"/>
            <a:ext cx="301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4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066800" y="9533408"/>
            <a:ext cx="53749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период 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1июля по 30 сентября 2021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9069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18459" y="2994909"/>
            <a:ext cx="108465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(89%)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65261" y="1931186"/>
            <a:ext cx="3915752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3120" y="2651071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8092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1106" y="3006516"/>
            <a:ext cx="8891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19346" y="266267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730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647710" y="262880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74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«Не-обращения»: благодарности, приглашения, поздравления</a:t>
            </a:r>
            <a:endParaRPr lang="en-US" sz="1400" dirty="0" smtClean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267368" y="266182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173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8" y="2264351"/>
            <a:ext cx="354930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045756" y="2268729"/>
            <a:ext cx="1601954" cy="56013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82" idx="1"/>
          </p:cNvCxnSpPr>
          <p:nvPr/>
        </p:nvCxnSpPr>
        <p:spPr>
          <a:xfrm>
            <a:off x="2197498" y="2080601"/>
            <a:ext cx="3069870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56165"/>
              </p:ext>
            </p:extLst>
          </p:nvPr>
        </p:nvGraphicFramePr>
        <p:xfrm>
          <a:off x="788492" y="4238300"/>
          <a:ext cx="564747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474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Первичное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Повторное 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Многократное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7818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9049" y="5601514"/>
            <a:ext cx="1226233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56344" y="6355962"/>
            <a:ext cx="116040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 (99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70677" y="5956034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9023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>
            <a:stCxn id="91" idx="3"/>
          </p:cNvCxnSpPr>
          <p:nvPr/>
        </p:nvCxnSpPr>
        <p:spPr>
          <a:xfrm flipV="1">
            <a:off x="2226013" y="5956035"/>
            <a:ext cx="351045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189442" y="6337729"/>
            <a:ext cx="508869" cy="2827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38815" y="6052821"/>
            <a:ext cx="182778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59716" y="6688108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761927" y="6404738"/>
            <a:ext cx="5261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470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645784" y="5772125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8553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(0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,5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283488" y="598102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46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49646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повторности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19200" y="9533408"/>
            <a:ext cx="52225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356" y="1140645"/>
            <a:ext cx="439024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14029" y="4688933"/>
            <a:ext cx="143391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47941" y="4688933"/>
            <a:ext cx="1574151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Министерства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80423" y="4702962"/>
            <a:ext cx="170564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 </a:t>
            </a:r>
            <a:r>
              <a:rPr lang="en-US" sz="1400" dirty="0" err="1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107920" y="4355733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3670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861652" y="3901335"/>
            <a:ext cx="1040540" cy="37392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541832" y="4367883"/>
            <a:ext cx="67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1864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840787" y="4364719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334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 flipH="1">
            <a:off x="2996993" y="3978865"/>
            <a:ext cx="225839" cy="305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887369" y="4716991"/>
            <a:ext cx="152114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МЭДО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3622092" y="3976069"/>
            <a:ext cx="267683" cy="29758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221372" y="4364408"/>
            <a:ext cx="653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2125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88153"/>
              </p:ext>
            </p:extLst>
          </p:nvPr>
        </p:nvGraphicFramePr>
        <p:xfrm>
          <a:off x="357536" y="1722928"/>
          <a:ext cx="5978871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02"/>
                <a:gridCol w="1763433"/>
                <a:gridCol w="2901336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письменной форме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форме электронного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документа 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1076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7993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71649" y="3607551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7993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2021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536" y="2434532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Иные обращения направлены по компетенции: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45726"/>
              </p:ext>
            </p:extLst>
          </p:nvPr>
        </p:nvGraphicFramePr>
        <p:xfrm>
          <a:off x="495270" y="3140630"/>
          <a:ext cx="6087745" cy="369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968"/>
                <a:gridCol w="1253777"/>
              </a:tblGrid>
              <a:tr h="7790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Наименование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просвещения Российской Федерации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Региональные органы исполнительной власти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органы и организации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здравоохранения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Федеральная служба по надзору в сфере образования              и науки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8158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9069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обращений поступило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90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328612"/>
            <a:ext cx="6858000" cy="438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32213" y="87354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42647" y="9544897"/>
            <a:ext cx="523920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568" y="1018716"/>
            <a:ext cx="660686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Обзор тематики обращений граждан, юридических лиц и общественных объединений за период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июля по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30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сентября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2021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85131"/>
              </p:ext>
            </p:extLst>
          </p:nvPr>
        </p:nvGraphicFramePr>
        <p:xfrm>
          <a:off x="231930" y="1600930"/>
          <a:ext cx="6375245" cy="79472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092"/>
                <a:gridCol w="3327593"/>
                <a:gridCol w="1137139"/>
                <a:gridCol w="1601421"/>
              </a:tblGrid>
              <a:tr h="915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Категория вопросов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от поступивших по 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принадлежности, 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/>
                </a:tc>
              </a:tr>
              <a:tr h="849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образовательному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210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Поступление в образовательные организации высшего образования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поступление в вуз онлайн, жалобы на приемные комиссии вузов, поступление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1520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Порядок выезда из Российской Федерации и въезда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Российскую Федерацию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6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Дистанционное образование, нарушения </a:t>
                      </a: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- эпидемиологических мер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 в том числе по COVID-19)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1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Присвоение ученых степеней и званий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увольнение и восстановление   на работе 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2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научных открытиях и изобретениях граждан)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95755" y="9544897"/>
            <a:ext cx="5286098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1517"/>
              </p:ext>
            </p:extLst>
          </p:nvPr>
        </p:nvGraphicFramePr>
        <p:xfrm>
          <a:off x="304180" y="970531"/>
          <a:ext cx="6227445" cy="81562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881"/>
                <a:gridCol w="3243785"/>
                <a:gridCol w="1008185"/>
                <a:gridCol w="1537594"/>
              </a:tblGrid>
              <a:tr h="5183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Деятельность научных организаций и их руководителей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сохранении РФФИ)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9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Восстановление утраченных документов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 образовании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8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выпускников вузов)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48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Медицинская помощь и лечение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0012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Стипендии, материальная помощь и другие денежные выплаты обучающимся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4786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Трудовые отношения. Заключение, изменение и прекращение трудового договора (в том числе руководители подведомственных организаций)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923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58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6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Заработная плата, система оплаты труда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педагогических работников)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051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.8%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616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0770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Меры социальной поддержки 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стимулирования ученых и научных работников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2021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24988"/>
              </p:ext>
            </p:extLst>
          </p:nvPr>
        </p:nvGraphicFramePr>
        <p:xfrm>
          <a:off x="255123" y="936585"/>
          <a:ext cx="6415308" cy="6391529"/>
        </p:xfrm>
        <a:graphic>
          <a:graphicData uri="http://schemas.openxmlformats.org/drawingml/2006/table">
            <a:tbl>
              <a:tblPr firstRow="1" firstCol="1" bandRow="1"/>
              <a:tblGrid>
                <a:gridCol w="372713"/>
                <a:gridCol w="3346287"/>
                <a:gridCol w="1078523"/>
                <a:gridCol w="1617785"/>
              </a:tblGrid>
              <a:tr h="857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Международное сотрудничество                        в сфере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56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Формирование и реализация научной политики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9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Образование, полученное в иностранном государстве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8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Льготы в законодательстве                          о социальном обеспечении                                         и социальном страховании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Переподготовка и повышение квалификации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9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категории вопросов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1973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 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8158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IV.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>
                <a:solidFill>
                  <a:srgbClr val="064879"/>
                </a:solidFill>
                <a:latin typeface="Cambria" panose="02040503050406030204" pitchFamily="18" charset="0"/>
              </a:rPr>
              <a:t>III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2021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180" y="1323415"/>
            <a:ext cx="6410945" cy="851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департаментом Министерства науки и высшего образования Российской Федерации (далее - Министерство) принимаются следующие меры, направленные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 работы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обращениями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юридических лиц, общественных объединений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обращения граждан):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обращений граждан на контроль;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Консультативная помощь структурным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подразделениям Министерства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обеспечение единого порядка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 обращениями граждан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Министерстве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хода исполнения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и результатов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их рассмотрения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с контроля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на которые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 объективный и всесторонний ответ в установленные сроки;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 обращений граждан,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истекает (еженедельно), и направление ее в структурные подразделения Министерства;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об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исполнительской дисциплине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подразделений  Министерства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(еженедельно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Министру науки и высшего образования Российской Федерации о состоянии исполнительской дисциплины                      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структурными подразделениями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в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установленной периодичностью;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предложений по обеспечению своевременного выполнения поручений, повышению исполнительской дисциплины, совершенствованию организации и осуществления контроля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исполнением обращений граждан.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buFontTx/>
              <a:buChar char="-"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Tx/>
              <a:buChar char="-"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7555</TotalTime>
  <Words>707</Words>
  <Application>Microsoft Office PowerPoint</Application>
  <PresentationFormat>Лист A4 (210x297 мм)</PresentationFormat>
  <Paragraphs>243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gasymovaaf@minobrnauki.gov.ru</dc:creator>
  <cp:lastModifiedBy>Гасымова Айнур Фатали Кызы</cp:lastModifiedBy>
  <cp:revision>492</cp:revision>
  <cp:lastPrinted>2021-10-05T10:21:03Z</cp:lastPrinted>
  <dcterms:created xsi:type="dcterms:W3CDTF">2019-01-10T08:07:16Z</dcterms:created>
  <dcterms:modified xsi:type="dcterms:W3CDTF">2021-10-06T07:57:25Z</dcterms:modified>
</cp:coreProperties>
</file>